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6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FDD46EE6-80B0-413C-AA39-9D6922655BF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FDD46EE6-80B0-413C-AA39-9D6922655BF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FDD46EE6-80B0-413C-AA39-9D6922655BF2}"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FDD46EE6-80B0-413C-AA39-9D6922655BF2}"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D46EE6-80B0-413C-AA39-9D6922655BF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54B21762-AA8C-4810-AFDE-91A7D3A17709}" type="datetimeFigureOut">
              <a:rPr lang="en-US" smtClean="0"/>
              <a:pPr/>
              <a:t>8/2/2010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FDD46EE6-80B0-413C-AA39-9D6922655BF2}"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4B21762-AA8C-4810-AFDE-91A7D3A17709}" type="datetimeFigureOut">
              <a:rPr lang="en-US" smtClean="0"/>
              <a:pPr/>
              <a:t>8/2/2010</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DD46EE6-80B0-413C-AA39-9D6922655BF2}"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npbs.ca/06-elements/deep-understanding-earl.pdf" TargetMode="External"/><Relationship Id="rId2" Type="http://schemas.openxmlformats.org/officeDocument/2006/relationships/hyperlink" Target="http://www.eric.ed.gov/PDFS/EJ835234.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eric.ed.gov/PDFS/EJ809437.pdf" TargetMode="External"/><Relationship Id="rId2" Type="http://schemas.openxmlformats.org/officeDocument/2006/relationships/hyperlink" Target="http://www.eric.ed.gov/PDFS/EJ859310.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and why we need changes in assessment</a:t>
            </a:r>
            <a:endParaRPr lang="en-US" dirty="0"/>
          </a:p>
        </p:txBody>
      </p:sp>
      <p:sp>
        <p:nvSpPr>
          <p:cNvPr id="3" name="Subtitle 2"/>
          <p:cNvSpPr>
            <a:spLocks noGrp="1"/>
          </p:cNvSpPr>
          <p:nvPr>
            <p:ph type="subTitle" idx="1"/>
          </p:nvPr>
        </p:nvSpPr>
        <p:spPr/>
        <p:txBody>
          <a:bodyPr/>
          <a:lstStyle/>
          <a:p>
            <a:r>
              <a:rPr lang="en-US" dirty="0" smtClean="0"/>
              <a:t>By: Christina Clark</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views of assessment</a:t>
            </a:r>
            <a:endParaRPr lang="en-US" dirty="0"/>
          </a:p>
        </p:txBody>
      </p:sp>
      <p:sp>
        <p:nvSpPr>
          <p:cNvPr id="3" name="Content Placeholder 2"/>
          <p:cNvSpPr>
            <a:spLocks noGrp="1"/>
          </p:cNvSpPr>
          <p:nvPr>
            <p:ph idx="1"/>
          </p:nvPr>
        </p:nvSpPr>
        <p:spPr/>
        <p:txBody>
          <a:bodyPr>
            <a:normAutofit/>
          </a:bodyPr>
          <a:lstStyle/>
          <a:p>
            <a:r>
              <a:rPr lang="en-US" dirty="0" smtClean="0"/>
              <a:t>Assessments need to be built</a:t>
            </a:r>
            <a:r>
              <a:rPr lang="en-US" i="1" dirty="0" smtClean="0"/>
              <a:t> </a:t>
            </a:r>
            <a:r>
              <a:rPr lang="en-US" b="1" i="1" dirty="0" smtClean="0"/>
              <a:t>for</a:t>
            </a:r>
            <a:r>
              <a:rPr lang="en-US" i="1" dirty="0" smtClean="0"/>
              <a:t> </a:t>
            </a:r>
            <a:r>
              <a:rPr lang="en-US" dirty="0" smtClean="0"/>
              <a:t>learning rather than </a:t>
            </a:r>
            <a:r>
              <a:rPr lang="en-US" b="1" i="1" dirty="0" smtClean="0"/>
              <a:t>of</a:t>
            </a:r>
            <a:r>
              <a:rPr lang="en-US" dirty="0" smtClean="0"/>
              <a:t> learning (Earl, 2003). </a:t>
            </a:r>
          </a:p>
          <a:p>
            <a:r>
              <a:rPr lang="en-US" dirty="0" smtClean="0"/>
              <a:t>This will help students become more aware of what and how they are learning, and because of that they will be more </a:t>
            </a:r>
            <a:r>
              <a:rPr lang="en-US" dirty="0" smtClean="0"/>
              <a:t>motivated (Earl, 2003).</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views of assessment</a:t>
            </a:r>
            <a:endParaRPr lang="en-US" dirty="0"/>
          </a:p>
        </p:txBody>
      </p:sp>
      <p:sp>
        <p:nvSpPr>
          <p:cNvPr id="3" name="Content Placeholder 2"/>
          <p:cNvSpPr>
            <a:spLocks noGrp="1"/>
          </p:cNvSpPr>
          <p:nvPr>
            <p:ph idx="1"/>
          </p:nvPr>
        </p:nvSpPr>
        <p:spPr/>
        <p:txBody>
          <a:bodyPr/>
          <a:lstStyle/>
          <a:p>
            <a:r>
              <a:rPr lang="en-US" dirty="0" smtClean="0"/>
              <a:t>Good balance between summative and formative </a:t>
            </a:r>
            <a:r>
              <a:rPr lang="en-US" dirty="0" smtClean="0"/>
              <a:t>assessments (21stc, WVDOE website).</a:t>
            </a:r>
            <a:endParaRPr lang="en-US" dirty="0" smtClean="0"/>
          </a:p>
          <a:p>
            <a:r>
              <a:rPr lang="en-US" dirty="0" smtClean="0"/>
              <a:t>Both types are needed to optimize teaching and learning. </a:t>
            </a:r>
          </a:p>
          <a:p>
            <a:r>
              <a:rPr lang="en-US" dirty="0" smtClean="0"/>
              <a:t>Help teachers identify strengths and gaps in instruction and curriculum; especially specific to their students.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example of assessment</a:t>
            </a:r>
            <a:endParaRPr lang="en-US" dirty="0"/>
          </a:p>
        </p:txBody>
      </p:sp>
      <p:sp>
        <p:nvSpPr>
          <p:cNvPr id="3" name="Content Placeholder 2"/>
          <p:cNvSpPr>
            <a:spLocks noGrp="1"/>
          </p:cNvSpPr>
          <p:nvPr>
            <p:ph idx="1"/>
          </p:nvPr>
        </p:nvSpPr>
        <p:spPr/>
        <p:txBody>
          <a:bodyPr/>
          <a:lstStyle/>
          <a:p>
            <a:r>
              <a:rPr lang="en-US" dirty="0" smtClean="0"/>
              <a:t>The simplest form of an example of a traditional paper/pencil test: </a:t>
            </a:r>
          </a:p>
          <a:p>
            <a:pPr lvl="1"/>
            <a:r>
              <a:rPr lang="en-US" dirty="0" smtClean="0"/>
              <a:t>The teacher stands in front of the classroom, tells the class that 2+2=4. The teacher may or may not write out an example on the chalk board, but that is what the teacher says, and what the teacher writes. If students are old enough, they write it in their notebooks. Later, a test is given and it states 2+2=?.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example of Assessment</a:t>
            </a:r>
            <a:endParaRPr lang="en-US" dirty="0"/>
          </a:p>
        </p:txBody>
      </p:sp>
      <p:sp>
        <p:nvSpPr>
          <p:cNvPr id="3" name="Content Placeholder 2"/>
          <p:cNvSpPr>
            <a:spLocks noGrp="1"/>
          </p:cNvSpPr>
          <p:nvPr>
            <p:ph idx="1"/>
          </p:nvPr>
        </p:nvSpPr>
        <p:spPr/>
        <p:txBody>
          <a:bodyPr/>
          <a:lstStyle/>
          <a:p>
            <a:r>
              <a:rPr lang="en-US" dirty="0" smtClean="0"/>
              <a:t>An item from that same test in the 21</a:t>
            </a:r>
            <a:r>
              <a:rPr lang="en-US" baseline="30000" dirty="0" smtClean="0"/>
              <a:t>st</a:t>
            </a:r>
            <a:r>
              <a:rPr lang="en-US" dirty="0" smtClean="0"/>
              <a:t> century might look like the following:</a:t>
            </a:r>
          </a:p>
          <a:p>
            <a:r>
              <a:rPr lang="en-US" dirty="0" smtClean="0"/>
              <a:t>“Show how to add 2+2 and give the correct answer”. </a:t>
            </a:r>
          </a:p>
          <a:p>
            <a:r>
              <a:rPr lang="en-US" dirty="0" smtClean="0"/>
              <a:t>Another example would be “Please write down the keys you would punch on a calculator or computer to compute the problem “2+2”.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second example of a traditional 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book report.</a:t>
            </a:r>
          </a:p>
          <a:p>
            <a:r>
              <a:rPr lang="en-US" dirty="0" smtClean="0"/>
              <a:t>Usually these are done in such a way in the classroom that a student can get by without even reading the book.</a:t>
            </a:r>
          </a:p>
          <a:p>
            <a:r>
              <a:rPr lang="en-US" dirty="0" smtClean="0"/>
              <a:t>As long as they use the correct format, give a good summary, and use correct grammar, they get a good grade.</a:t>
            </a:r>
          </a:p>
          <a:p>
            <a:r>
              <a:rPr lang="en-US" dirty="0" smtClean="0"/>
              <a:t>Usually nowhere to give credit for creativity; a lot of times the entire class reads the same book; therefore cheating threats arise.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second example of 21</a:t>
            </a:r>
            <a:r>
              <a:rPr lang="en-US" baseline="30000" dirty="0" smtClean="0"/>
              <a:t>st</a:t>
            </a:r>
            <a:r>
              <a:rPr lang="en-US" dirty="0" smtClean="0"/>
              <a:t> century assessment</a:t>
            </a:r>
            <a:endParaRPr lang="en-US" dirty="0"/>
          </a:p>
        </p:txBody>
      </p:sp>
      <p:sp>
        <p:nvSpPr>
          <p:cNvPr id="3" name="Content Placeholder 2"/>
          <p:cNvSpPr>
            <a:spLocks noGrp="1"/>
          </p:cNvSpPr>
          <p:nvPr>
            <p:ph idx="1"/>
          </p:nvPr>
        </p:nvSpPr>
        <p:spPr/>
        <p:txBody>
          <a:bodyPr/>
          <a:lstStyle/>
          <a:p>
            <a:r>
              <a:rPr lang="en-US" dirty="0" smtClean="0"/>
              <a:t>Perhaps a power point on a topic of choice given through the teacher, or maybe even the students get to choose their own topic/book.</a:t>
            </a:r>
          </a:p>
          <a:p>
            <a:r>
              <a:rPr lang="en-US" dirty="0" smtClean="0"/>
              <a:t>Could be an introduction to E-books.</a:t>
            </a:r>
          </a:p>
          <a:p>
            <a:r>
              <a:rPr lang="en-US" dirty="0" smtClean="0"/>
              <a:t>Power point allows ways to assess for creativity, computer skills, and application of knowledge, and the way the student thinks about things.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we need change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We need to increase learning in the classroom</a:t>
            </a:r>
          </a:p>
          <a:p>
            <a:r>
              <a:rPr lang="en-US" dirty="0" smtClean="0"/>
              <a:t>Teachers are likely to spend at least one half of their professional time on activities linked to assessment, but studies have shown that they possess inadequate assessment skills (Green, Smith, &amp; Brown, 2007).</a:t>
            </a:r>
          </a:p>
          <a:p>
            <a:r>
              <a:rPr lang="en-US" dirty="0" smtClean="0"/>
              <a:t>Teachers also need to be able to interpret, analyze, and apply the information assessments provide (A skill that our students are currently lacking in…therefore, if not taught in the classroom, they will not have the skills when they become our future educators) (Green, Smith, &amp; Brown, 2007).</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need change</a:t>
            </a:r>
            <a:endParaRPr lang="en-US" dirty="0"/>
          </a:p>
        </p:txBody>
      </p:sp>
      <p:sp>
        <p:nvSpPr>
          <p:cNvPr id="3" name="Content Placeholder 2"/>
          <p:cNvSpPr>
            <a:spLocks noGrp="1"/>
          </p:cNvSpPr>
          <p:nvPr>
            <p:ph idx="1"/>
          </p:nvPr>
        </p:nvSpPr>
        <p:spPr>
          <a:xfrm>
            <a:off x="228600" y="1554162"/>
            <a:ext cx="8763000" cy="5303838"/>
          </a:xfrm>
        </p:spPr>
        <p:txBody>
          <a:bodyPr>
            <a:normAutofit fontScale="62500" lnSpcReduction="20000"/>
          </a:bodyPr>
          <a:lstStyle/>
          <a:p>
            <a:r>
              <a:rPr lang="en-US" sz="3800" dirty="0" smtClean="0"/>
              <a:t>Assessment should drive learning, and not just provide information</a:t>
            </a:r>
          </a:p>
          <a:p>
            <a:r>
              <a:rPr lang="en-US" sz="3800" dirty="0" smtClean="0"/>
              <a:t>A world of technology needs students that are computer literate, information literate, and possession integration literacy (Shelly, Cashman, Gunter, &amp; Gunter, 2008 )</a:t>
            </a:r>
          </a:p>
          <a:p>
            <a:pPr lvl="1"/>
            <a:r>
              <a:rPr lang="en-US" sz="3800" dirty="0" smtClean="0"/>
              <a:t>Computer literate: “a knowledge and understanding of a computer and its uses” (Shelly, Cashman, Gunter, &amp; Gunter, 2008 p. 4). </a:t>
            </a:r>
            <a:endParaRPr lang="en-US" sz="3800" dirty="0"/>
          </a:p>
          <a:p>
            <a:pPr lvl="1"/>
            <a:r>
              <a:rPr lang="en-US" sz="3800" dirty="0" smtClean="0"/>
              <a:t>Information literate: Knowing how to find, analyze, use and communicate information” (Shelly, Cashman, Gunter, &amp; Gunter, 2008 p. 4).</a:t>
            </a:r>
          </a:p>
          <a:p>
            <a:pPr lvl="1"/>
            <a:r>
              <a:rPr lang="en-US" sz="3800" dirty="0" smtClean="0"/>
              <a:t>Integration literacy: “The ability to use computers and other technologies combined with a variety of teaching and learning strategies to enhance students’ learning” (Shelly, Cashman, Gunter, &amp; Gunter, 2008 p.4)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role of assessment in planning and implementing differentiated instruction</a:t>
            </a:r>
            <a:endParaRPr lang="en-US" dirty="0"/>
          </a:p>
        </p:txBody>
      </p:sp>
      <p:sp>
        <p:nvSpPr>
          <p:cNvPr id="3" name="Content Placeholder 2"/>
          <p:cNvSpPr>
            <a:spLocks noGrp="1"/>
          </p:cNvSpPr>
          <p:nvPr>
            <p:ph idx="1"/>
          </p:nvPr>
        </p:nvSpPr>
        <p:spPr/>
        <p:txBody>
          <a:bodyPr/>
          <a:lstStyle/>
          <a:p>
            <a:r>
              <a:rPr lang="en-US" dirty="0" smtClean="0"/>
              <a:t>To organize students into a functioning classroom (</a:t>
            </a:r>
            <a:r>
              <a:rPr lang="en-US" dirty="0" err="1" smtClean="0"/>
              <a:t>Airasian</a:t>
            </a:r>
            <a:r>
              <a:rPr lang="en-US" dirty="0" smtClean="0"/>
              <a:t> &amp; Russell, 2008).</a:t>
            </a:r>
          </a:p>
          <a:p>
            <a:pPr lvl="1"/>
            <a:r>
              <a:rPr lang="en-US" dirty="0" smtClean="0"/>
              <a:t>For classrooms to be positive social and learning environments, respect, self-monitoring, and cooperation must be present (</a:t>
            </a:r>
            <a:r>
              <a:rPr lang="en-US" dirty="0" err="1" smtClean="0"/>
              <a:t>Airasian</a:t>
            </a:r>
            <a:r>
              <a:rPr lang="en-US" dirty="0" smtClean="0"/>
              <a:t> &amp; Russell, 2008).</a:t>
            </a:r>
          </a:p>
          <a:p>
            <a:pPr lvl="1"/>
            <a:r>
              <a:rPr lang="en-US" dirty="0" smtClean="0"/>
              <a:t>Assessment allows us to do this by getting to know the students, and truly understanding what personalities in the classroom we are involved with.</a:t>
            </a:r>
          </a:p>
          <a:p>
            <a:pPr lvl="1"/>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role of assessment in planning and implementing differentiated instruction </a:t>
            </a:r>
            <a:endParaRPr lang="en-US" dirty="0"/>
          </a:p>
        </p:txBody>
      </p:sp>
      <p:sp>
        <p:nvSpPr>
          <p:cNvPr id="3" name="Content Placeholder 2"/>
          <p:cNvSpPr>
            <a:spLocks noGrp="1"/>
          </p:cNvSpPr>
          <p:nvPr>
            <p:ph idx="1"/>
          </p:nvPr>
        </p:nvSpPr>
        <p:spPr/>
        <p:txBody>
          <a:bodyPr>
            <a:normAutofit/>
          </a:bodyPr>
          <a:lstStyle/>
          <a:p>
            <a:r>
              <a:rPr lang="en-US" dirty="0" smtClean="0"/>
              <a:t>To plan and carry out instruction (instructional decisions—2 types)</a:t>
            </a:r>
          </a:p>
          <a:p>
            <a:pPr lvl="1"/>
            <a:r>
              <a:rPr lang="en-US" dirty="0" smtClean="0"/>
              <a:t>Type 1: Planning decisions: consulting last year’s standardized test scores, selecting topics for next weeks lesson, assigning homework in one subject, but not the other. These are all examples of planning for future instructional activities, and are all based on the needs of the students </a:t>
            </a:r>
            <a:r>
              <a:rPr lang="en-US" dirty="0" err="1" smtClean="0"/>
              <a:t>Airasian</a:t>
            </a:r>
            <a:r>
              <a:rPr lang="en-US" dirty="0" smtClean="0"/>
              <a:t> &amp; Russell, 2008).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assessment</a:t>
            </a:r>
            <a:endParaRPr lang="en-US" dirty="0"/>
          </a:p>
        </p:txBody>
      </p:sp>
      <p:sp>
        <p:nvSpPr>
          <p:cNvPr id="3" name="Content Placeholder 2"/>
          <p:cNvSpPr>
            <a:spLocks noGrp="1"/>
          </p:cNvSpPr>
          <p:nvPr>
            <p:ph idx="1"/>
          </p:nvPr>
        </p:nvSpPr>
        <p:spPr>
          <a:xfrm>
            <a:off x="304800" y="1554163"/>
            <a:ext cx="8686800" cy="3856038"/>
          </a:xfrm>
        </p:spPr>
        <p:txBody>
          <a:bodyPr>
            <a:normAutofit lnSpcReduction="10000"/>
          </a:bodyPr>
          <a:lstStyle/>
          <a:p>
            <a:r>
              <a:rPr lang="en-US" dirty="0" smtClean="0"/>
              <a:t>Current design of most assessment systems focus too much on if students can recall discrete </a:t>
            </a:r>
            <a:r>
              <a:rPr lang="en-US" dirty="0" smtClean="0"/>
              <a:t>facts (21stc, WVDOE website).</a:t>
            </a:r>
            <a:endParaRPr lang="en-US" dirty="0" smtClean="0"/>
          </a:p>
          <a:p>
            <a:r>
              <a:rPr lang="en-US" dirty="0" smtClean="0"/>
              <a:t>Usually using multiple choice tests</a:t>
            </a:r>
          </a:p>
          <a:p>
            <a:r>
              <a:rPr lang="en-US" dirty="0" smtClean="0"/>
              <a:t>This does not adequately measure a student’s ability to engage in and complete complex thinking and problem-solving </a:t>
            </a:r>
            <a:r>
              <a:rPr lang="en-US" dirty="0" smtClean="0"/>
              <a:t>tasks (21stc, WVDOE website)</a:t>
            </a:r>
            <a:endParaRPr lang="en-US" dirty="0" smtClean="0"/>
          </a:p>
          <a:p>
            <a:endParaRPr lang="en-US" dirty="0" smtClean="0"/>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role of assessment in planning and implementing differentiated instruction </a:t>
            </a:r>
            <a:endParaRPr lang="en-US" dirty="0"/>
          </a:p>
        </p:txBody>
      </p:sp>
      <p:sp>
        <p:nvSpPr>
          <p:cNvPr id="3" name="Content Placeholder 2"/>
          <p:cNvSpPr>
            <a:spLocks noGrp="1"/>
          </p:cNvSpPr>
          <p:nvPr>
            <p:ph idx="1"/>
          </p:nvPr>
        </p:nvSpPr>
        <p:spPr/>
        <p:txBody>
          <a:bodyPr/>
          <a:lstStyle/>
          <a:p>
            <a:pPr marL="342900" lvl="1" indent="-342900">
              <a:buFont typeface="Wingdings 2"/>
              <a:buChar char=""/>
            </a:pPr>
            <a:r>
              <a:rPr lang="en-US" dirty="0" smtClean="0"/>
              <a:t>Type 2:</a:t>
            </a:r>
          </a:p>
          <a:p>
            <a:pPr marL="742950" lvl="2" indent="-342900">
              <a:buFont typeface="Wingdings 2"/>
              <a:buChar char=""/>
            </a:pPr>
            <a:r>
              <a:rPr lang="en-US" dirty="0" smtClean="0"/>
              <a:t>Teaching decisions: stopping a lesson to re-teach or reinforce a concept. Perhaps to review a lesson, or perhaps to change the method of teaching because the students become distracted or get off task. Decisions that are made while you are teaching a lesson (</a:t>
            </a:r>
            <a:r>
              <a:rPr lang="en-US" dirty="0" err="1" smtClean="0"/>
              <a:t>Airasian</a:t>
            </a:r>
            <a:r>
              <a:rPr lang="en-US" dirty="0" smtClean="0"/>
              <a:t> &amp; Russell, 2008).</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Where/When do you assess students to effectively guide differentiated instruction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3 Basic times, but are not limited to:</a:t>
            </a:r>
          </a:p>
          <a:p>
            <a:pPr lvl="1"/>
            <a:r>
              <a:rPr lang="en-US" dirty="0" smtClean="0"/>
              <a:t>Before you begin (Daly, Wells, </a:t>
            </a:r>
            <a:r>
              <a:rPr lang="en-US" dirty="0" err="1" smtClean="0"/>
              <a:t>Swanger</a:t>
            </a:r>
            <a:r>
              <a:rPr lang="en-US" dirty="0" smtClean="0"/>
              <a:t>-Gagne, Carr, Kunz, &amp; Taylor, 2009). </a:t>
            </a:r>
          </a:p>
          <a:p>
            <a:pPr lvl="2"/>
            <a:r>
              <a:rPr lang="en-US" dirty="0" smtClean="0"/>
              <a:t>Pre-assessment: naturally leads to a functional and successful differentiation (Daly, Wells, </a:t>
            </a:r>
            <a:r>
              <a:rPr lang="en-US" dirty="0" err="1" smtClean="0"/>
              <a:t>Swanger</a:t>
            </a:r>
            <a:r>
              <a:rPr lang="en-US" dirty="0" smtClean="0"/>
              <a:t>-Gagne, Carr, Kunz, &amp; Taylor, 2009)</a:t>
            </a:r>
          </a:p>
          <a:p>
            <a:pPr lvl="2"/>
            <a:r>
              <a:rPr lang="en-US" dirty="0" smtClean="0"/>
              <a:t>For the teacher, it is based on state and local standards and benchmarks</a:t>
            </a:r>
          </a:p>
          <a:p>
            <a:pPr lvl="2"/>
            <a:r>
              <a:rPr lang="en-US" dirty="0" smtClean="0"/>
              <a:t>It informs the teacher of the students readiness/ability, interest/talents, the students learning profile, and prior knowledge (Daly, Wells, </a:t>
            </a:r>
            <a:r>
              <a:rPr lang="en-US" dirty="0" err="1" smtClean="0"/>
              <a:t>Swanger</a:t>
            </a:r>
            <a:r>
              <a:rPr lang="en-US" dirty="0" smtClean="0"/>
              <a:t>-Gagne, Carr, Kunz, &amp; Taylor, 2009).</a:t>
            </a:r>
          </a:p>
          <a:p>
            <a:pPr lvl="2"/>
            <a:r>
              <a:rPr lang="en-US" dirty="0" smtClean="0"/>
              <a:t>VERY beneficial and powerful tool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Time 2:</a:t>
            </a:r>
          </a:p>
          <a:p>
            <a:pPr lvl="1"/>
            <a:r>
              <a:rPr lang="en-US" dirty="0" smtClean="0"/>
              <a:t>In the middle (Daly, Wells, </a:t>
            </a:r>
            <a:r>
              <a:rPr lang="en-US" dirty="0" err="1" smtClean="0"/>
              <a:t>Swanger</a:t>
            </a:r>
            <a:r>
              <a:rPr lang="en-US" dirty="0" smtClean="0"/>
              <a:t>-Gagne, Carr, Kunz, &amp; Taylor, 2009).</a:t>
            </a:r>
          </a:p>
          <a:p>
            <a:pPr lvl="2"/>
            <a:r>
              <a:rPr lang="en-US" dirty="0" smtClean="0"/>
              <a:t>Informs the teacher is she is on the “right track”, and if not, where she needs to go from there.</a:t>
            </a:r>
          </a:p>
          <a:p>
            <a:pPr lvl="2"/>
            <a:r>
              <a:rPr lang="en-US" dirty="0" smtClean="0"/>
              <a:t>Students get feedback on how they are performing and learning the content</a:t>
            </a:r>
          </a:p>
          <a:p>
            <a:pPr lvl="2"/>
            <a:r>
              <a:rPr lang="en-US" dirty="0" smtClean="0"/>
              <a:t>It informs the teacher of what to teach, and how to teach it (Daly, Wells, </a:t>
            </a:r>
            <a:r>
              <a:rPr lang="en-US" dirty="0" err="1" smtClean="0"/>
              <a:t>Swanger</a:t>
            </a:r>
            <a:r>
              <a:rPr lang="en-US" dirty="0" smtClean="0"/>
              <a:t>-Gagne, Carr, Kunz, &amp; Taylor, 2009).</a:t>
            </a:r>
            <a:endParaRPr lang="en-US" dirty="0"/>
          </a:p>
        </p:txBody>
      </p:sp>
      <p:sp>
        <p:nvSpPr>
          <p:cNvPr id="4" name="Title 1"/>
          <p:cNvSpPr>
            <a:spLocks noGrp="1"/>
          </p:cNvSpPr>
          <p:nvPr>
            <p:ph type="title"/>
          </p:nvPr>
        </p:nvSpPr>
        <p:spPr/>
        <p:txBody>
          <a:bodyPr>
            <a:normAutofit fontScale="90000"/>
          </a:bodyPr>
          <a:lstStyle/>
          <a:p>
            <a:r>
              <a:rPr lang="en-US" dirty="0" smtClean="0"/>
              <a:t>Where/When do you assess students to effectively guide differentiated instruction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Where/When do you assess students to effectively guide differentiated instruction</a:t>
            </a:r>
            <a:endParaRPr lang="en-US" dirty="0"/>
          </a:p>
        </p:txBody>
      </p:sp>
      <p:sp>
        <p:nvSpPr>
          <p:cNvPr id="3" name="Content Placeholder 2"/>
          <p:cNvSpPr>
            <a:spLocks noGrp="1"/>
          </p:cNvSpPr>
          <p:nvPr>
            <p:ph idx="1"/>
          </p:nvPr>
        </p:nvSpPr>
        <p:spPr/>
        <p:txBody>
          <a:bodyPr>
            <a:normAutofit lnSpcReduction="10000"/>
          </a:bodyPr>
          <a:lstStyle/>
          <a:p>
            <a:r>
              <a:rPr lang="en-US" dirty="0" smtClean="0"/>
              <a:t>Time 3:</a:t>
            </a:r>
          </a:p>
          <a:p>
            <a:pPr lvl="1"/>
            <a:r>
              <a:rPr lang="en-US" dirty="0" smtClean="0"/>
              <a:t>At the end (Daly, Wells, </a:t>
            </a:r>
            <a:r>
              <a:rPr lang="en-US" dirty="0" err="1" smtClean="0"/>
              <a:t>Swanger</a:t>
            </a:r>
            <a:r>
              <a:rPr lang="en-US" dirty="0" smtClean="0"/>
              <a:t>-Gagne, Carr, Kunz, &amp; Taylor, 2009).</a:t>
            </a:r>
          </a:p>
          <a:p>
            <a:pPr lvl="2"/>
            <a:r>
              <a:rPr lang="en-US" dirty="0" smtClean="0"/>
              <a:t>Summative evaluation</a:t>
            </a:r>
          </a:p>
          <a:p>
            <a:pPr lvl="2"/>
            <a:r>
              <a:rPr lang="en-US" dirty="0" smtClean="0"/>
              <a:t>This assessment gives the teacher and students the final product and result.</a:t>
            </a:r>
          </a:p>
          <a:p>
            <a:pPr lvl="2"/>
            <a:r>
              <a:rPr lang="en-US" dirty="0" smtClean="0"/>
              <a:t>It answers the question “What have the students learned?”</a:t>
            </a:r>
          </a:p>
          <a:p>
            <a:pPr lvl="2"/>
            <a:r>
              <a:rPr lang="en-US" dirty="0" smtClean="0"/>
              <a:t>Depending on the type of assessment, it could also answer the question “What do they still need to learn about this topic?”</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(1/3)</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Math lesson—Kindergarten</a:t>
            </a:r>
          </a:p>
          <a:p>
            <a:r>
              <a:rPr lang="en-US" dirty="0" smtClean="0"/>
              <a:t>Key concept: Objects have various characteristics which can be used to group them (Using shapes, sizes and colors to sort objects)</a:t>
            </a:r>
          </a:p>
          <a:p>
            <a:r>
              <a:rPr lang="en-US" dirty="0" smtClean="0"/>
              <a:t>Tier I (low level): Given a set of attribute pieces that contains a set of circles, squares, and triangles in two sizes, three colors, students will be asked to find the large blue circle, then find the same size, but a different color. Students will make a drawing of these shapes and explain how they know the shapes are the same size and a different color.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(1/3)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Math lesson—Kindergarten continued</a:t>
            </a:r>
          </a:p>
          <a:p>
            <a:r>
              <a:rPr lang="en-US" dirty="0" smtClean="0"/>
              <a:t>Tier II (average): Given a set of attribute pieces containing circles, squares, triangles, and rectangles, in two sizes and three colors, students will be asked to find the large yellow rectangle and then asked if they can find the same size in a different color. Students will then make a drawing of the shapes and explain how they know the shapes are the same size and a different color.</a:t>
            </a:r>
          </a:p>
          <a:p>
            <a:r>
              <a:rPr lang="en-US" dirty="0" smtClean="0"/>
              <a:t>They are given rectangles in addition to Tier I.</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(1/3)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Math lesson—Kindergarten continued</a:t>
            </a:r>
          </a:p>
          <a:p>
            <a:r>
              <a:rPr lang="en-US" dirty="0" smtClean="0"/>
              <a:t>Tier III (high): Given a set of attribute pieces containing circles, squares, triangles, rectangles, and hexagons in two sizes, three colors and two thicknesses, students will be asked to find the small blue triangle, and then asked if they can find the same shape in the same size, but a different color. Students will make a drawing of the shapes and explain how they know the shapes are the same size and a different color.</a:t>
            </a:r>
          </a:p>
          <a:p>
            <a:r>
              <a:rPr lang="en-US" dirty="0" smtClean="0"/>
              <a:t>Assessment: Teacher may assess by observation while students are working on their investigations. The teacher should check for accuracy when students initially identify the specified object. The teacher should also check the drawings for errors and misconceptions.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(2/3)</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Language Arts lesson—third grade</a:t>
            </a:r>
          </a:p>
          <a:p>
            <a:r>
              <a:rPr lang="en-US" dirty="0" smtClean="0"/>
              <a:t>Key concept: Identify the problems faced by story characters and find out how they solve their problems. Story used is “Music, Music for Everyone” by Vera Williams.</a:t>
            </a:r>
          </a:p>
          <a:p>
            <a:r>
              <a:rPr lang="en-US" dirty="0" smtClean="0"/>
              <a:t>Tier I (low): These students need to understand the story from a factual perspective. They need to work with the events that happen to see how music is a talent that is used to help others. In order to understand, they need to answer questions that uncover the plot of the story. Six key questions include: (continued on next slide</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Continuation of slide 27</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Who tells the story? What instrument does she play?</a:t>
            </a:r>
          </a:p>
          <a:p>
            <a:r>
              <a:rPr lang="en-US" dirty="0" smtClean="0"/>
              <a:t>Why does everyone worry about Grandma? </a:t>
            </a:r>
          </a:p>
          <a:p>
            <a:r>
              <a:rPr lang="en-US" dirty="0" smtClean="0"/>
              <a:t>What has happened to the money jar?</a:t>
            </a:r>
          </a:p>
          <a:p>
            <a:r>
              <a:rPr lang="en-US" dirty="0" smtClean="0"/>
              <a:t>Who gave the girls their first job?</a:t>
            </a:r>
          </a:p>
          <a:p>
            <a:r>
              <a:rPr lang="en-US" dirty="0" smtClean="0"/>
              <a:t>What was Grandma’s first big day out?</a:t>
            </a:r>
          </a:p>
          <a:p>
            <a:r>
              <a:rPr lang="en-US" dirty="0" smtClean="0"/>
              <a:t>What happens to the money jar at the end that shows how people take care of each other?</a:t>
            </a:r>
          </a:p>
          <a:p>
            <a:r>
              <a:rPr lang="en-US" dirty="0" smtClean="0"/>
              <a:t>Then, students will be asked to draw a picture of their favorite part of the story.</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(2/3)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Language Arts lesson—third grade continued</a:t>
            </a:r>
          </a:p>
          <a:p>
            <a:r>
              <a:rPr lang="en-US" dirty="0" smtClean="0"/>
              <a:t>Tier II (average): These students will analyze the story according to how talents help in showing concern for others. </a:t>
            </a:r>
          </a:p>
          <a:p>
            <a:r>
              <a:rPr lang="en-US" dirty="0" smtClean="0"/>
              <a:t>Students will draw a bubble map (or concept web) with the center circle labeled “good things that music does” and then fill in the circles with the details from the story.</a:t>
            </a:r>
          </a:p>
          <a:p>
            <a:r>
              <a:rPr lang="en-US" dirty="0" smtClean="0"/>
              <a:t>Students will then compare and contrast (by drawing a double bubble map) the ways music helps Grandma with the ways life is for Grandma without music (Venn diagram can also be used if this is more familiar). </a:t>
            </a:r>
          </a:p>
          <a:p>
            <a:r>
              <a:rPr lang="en-US" dirty="0" smtClean="0"/>
              <a:t>Students will then write a paragraph about the ways the girls use their musical talent to help Grandma in the story.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assessment</a:t>
            </a:r>
            <a:endParaRPr lang="en-US" dirty="0"/>
          </a:p>
        </p:txBody>
      </p:sp>
      <p:sp>
        <p:nvSpPr>
          <p:cNvPr id="3" name="Content Placeholder 2"/>
          <p:cNvSpPr>
            <a:spLocks noGrp="1"/>
          </p:cNvSpPr>
          <p:nvPr>
            <p:ph idx="1"/>
          </p:nvPr>
        </p:nvSpPr>
        <p:spPr/>
        <p:txBody>
          <a:bodyPr>
            <a:normAutofit lnSpcReduction="10000"/>
          </a:bodyPr>
          <a:lstStyle/>
          <a:p>
            <a:r>
              <a:rPr lang="en-US" dirty="0" smtClean="0"/>
              <a:t>Tests are not designed to how well students can apply their knowledge to new situations or how they might use technology to solve problems </a:t>
            </a:r>
            <a:r>
              <a:rPr lang="en-US" dirty="0" smtClean="0"/>
              <a:t>*(21stc, WVDOE website)</a:t>
            </a:r>
            <a:endParaRPr lang="en-US" dirty="0" smtClean="0"/>
          </a:p>
          <a:p>
            <a:r>
              <a:rPr lang="en-US" dirty="0" smtClean="0"/>
              <a:t>This is very important for the future because we now live in a digital world. Our students are digital natives that are learning and functioning in a different world than us [digital immigrants] Shelly, Cashman, Gunter, &amp; Gunter, 2008).</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(2/3)</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Language Arts lesson—third grade continued</a:t>
            </a:r>
          </a:p>
          <a:p>
            <a:r>
              <a:rPr lang="en-US" dirty="0" smtClean="0"/>
              <a:t>Tier III (high): These students need extensions to the understanding of the story. They understand the concepts and need to extend them. The following will help them achieve this:</a:t>
            </a:r>
          </a:p>
          <a:p>
            <a:r>
              <a:rPr lang="en-US" dirty="0" smtClean="0"/>
              <a:t>Ask students “What will happen next?” Then they will write an extension of the story that shows how the girls continue to help other people with their talents.</a:t>
            </a:r>
          </a:p>
          <a:p>
            <a:r>
              <a:rPr lang="en-US" dirty="0" smtClean="0"/>
              <a:t>Students will then illustrate the most important aspect of the part that the student added to the story.</a:t>
            </a:r>
          </a:p>
          <a:p>
            <a:r>
              <a:rPr lang="en-US" dirty="0" smtClean="0"/>
              <a:t>Alternative for tier III continued on next slide</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Continuation of slide 30</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Ask students “What do you do to help people in your family that need help?”, “What can you do for people in your class that might need help?”, “What talents do you have to share with others?</a:t>
            </a:r>
          </a:p>
          <a:p>
            <a:r>
              <a:rPr lang="en-US" dirty="0" smtClean="0"/>
              <a:t>Students could then brainstorm to suggest projects that would use everyone in the group and that would help other people. They could present these ideas to the class.</a:t>
            </a:r>
          </a:p>
          <a:p>
            <a:r>
              <a:rPr lang="en-US" dirty="0" smtClean="0"/>
              <a:t>Assessment: Each separate  tier has a suggested way to express the content it has been examining. These should be a major part of the assessment of this activity.</a:t>
            </a:r>
          </a:p>
          <a:p>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tiered assessment (3/3)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Science Lesson—Sixth grade</a:t>
            </a:r>
          </a:p>
          <a:p>
            <a:r>
              <a:rPr lang="en-US" dirty="0" smtClean="0"/>
              <a:t>Key concept: Matter can be described by its physical properties, including measurements of its mass, volume, and density. (density can be used to identify and distinguish one substance from another)</a:t>
            </a:r>
          </a:p>
          <a:p>
            <a:r>
              <a:rPr lang="en-US" dirty="0" smtClean="0"/>
              <a:t>Tier I (low): Students at this level will perform the investigation “Different Depths” on pp 150-151 of the “Science for Fun” book. In this activity, students make a hydrometer and test several liquids. Data should be displayed in a table or chart. Students may simply mark whether the hydrometer floated higher or lower than it did in water. Students who finish and understand the concepts involved may want to do an extra investigation, which can be found on pp 146-147.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(3/3)</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Science lesson—sixth grade continued</a:t>
            </a:r>
          </a:p>
          <a:p>
            <a:r>
              <a:rPr lang="en-US" dirty="0" smtClean="0"/>
              <a:t>Tier II (average): These students will perform the investigation “Layering the Unknown” from “Discovering Density”. The objective of the investigation is for students to grasp the concept of density and to express that understanding in their own words. There is a bit of preparation necessary for this investigation and the one at Tier III. There are no mathematical calculations involved. Clear, step-by-step directions are provided for this activity in the book, along with a materials list, directions for preparation, teacher notes and a black line master for the table.</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tiered assessment (3/3)</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Science lesson—sixth grade continued</a:t>
            </a:r>
          </a:p>
          <a:p>
            <a:r>
              <a:rPr lang="en-US" dirty="0" smtClean="0"/>
              <a:t>Tier III (high): These students will perform the investigation, “Layering Salt Solutions”, from the book “Discovering Density.” After completing this activity, students should be able to explain the meaning of density and how it differs from weight. Students will actually calculate density in this activity. Clear, step-by step directions are provided for this activity in the book, along with a materials list, directions for preparation, teacher notes and a black line master for the table.</a:t>
            </a:r>
          </a:p>
          <a:p>
            <a:r>
              <a:rPr lang="en-US" dirty="0" smtClean="0"/>
              <a:t>Assessment: Teacher observation and student interviews during the investigation will serve as formative assessments. In each activity, a chart of table is prepared. This, along with the lab notebook detailing the investigation, will serve as a summative assessment.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Airasian</a:t>
            </a:r>
            <a:r>
              <a:rPr lang="en-US" dirty="0" smtClean="0"/>
              <a:t>, P. W., &amp; Russell, M. K. (2008). </a:t>
            </a:r>
            <a:r>
              <a:rPr lang="en-US" i="1" dirty="0" smtClean="0"/>
              <a:t>Classroom 	Assessment </a:t>
            </a:r>
            <a:r>
              <a:rPr lang="en-US" dirty="0" smtClean="0"/>
              <a:t>(6</a:t>
            </a:r>
            <a:r>
              <a:rPr lang="en-US" baseline="30000" dirty="0" smtClean="0"/>
              <a:t>th</a:t>
            </a:r>
            <a:r>
              <a:rPr lang="en-US" dirty="0" smtClean="0"/>
              <a:t> ed.). New York, 	NY: The McGraw-Hill 	Companies, Inc.</a:t>
            </a:r>
          </a:p>
          <a:p>
            <a:r>
              <a:rPr lang="en-US" dirty="0" smtClean="0"/>
              <a:t>Bennett, K. R., &amp; Cunningham, A. C. (Spring 2009). 	Teaching 	Formative Assessment Strategies to Pre-service 	Teachers: Exploring the Use of Handheld Computing  to 	Facilitate the Action 	Research Process. </a:t>
            </a:r>
            <a:r>
              <a:rPr lang="en-US" i="1" dirty="0" smtClean="0"/>
              <a:t>Journal of 	Computing in Teacher Education, 25(3). </a:t>
            </a:r>
            <a:r>
              <a:rPr lang="en-US" dirty="0" smtClean="0"/>
              <a:t>Retrieved from:  	</a:t>
            </a:r>
            <a:r>
              <a:rPr lang="en-US" dirty="0" smtClean="0">
                <a:hlinkClick r:id="rId2"/>
              </a:rPr>
              <a:t>http://www.eric.ed.gov/PDFS/EJ835234.pdf</a:t>
            </a:r>
            <a:endParaRPr lang="en-US" dirty="0" smtClean="0"/>
          </a:p>
          <a:p>
            <a:r>
              <a:rPr lang="en-US" dirty="0" smtClean="0"/>
              <a:t>Earl, L. M. (2003). Classroom Assessment for Deep 	Understanding: Shifting from Assessment Of Learning to 	Assessment For Learning and Assessment As Learning. 	Retrieved from: </a:t>
            </a:r>
            <a:r>
              <a:rPr lang="en-US" dirty="0" smtClean="0">
                <a:hlinkClick r:id="rId3"/>
              </a:rPr>
              <a:t>http://www.npbs.ca/06-elements/deep-	understanding-earl.pdf</a:t>
            </a:r>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Daly, E. J., Wells, N. J., </a:t>
            </a:r>
            <a:r>
              <a:rPr lang="en-US" dirty="0" err="1" smtClean="0"/>
              <a:t>Swanger</a:t>
            </a:r>
            <a:r>
              <a:rPr lang="en-US" dirty="0" smtClean="0"/>
              <a:t>-Gagne, M. S., Carr, J. E., 	Kunz, G. M., &amp; Taylor, A. M. (Fall 2009). Evaluation of the	 Multiple-Stimulus without Replacement Preference 	Assessment Method Using Activities as Stimuli. </a:t>
            </a:r>
            <a:r>
              <a:rPr lang="en-US" i="1" dirty="0" smtClean="0"/>
              <a:t>Journal 	of Applied Behavior Analysis, 42(563-574). </a:t>
            </a:r>
            <a:r>
              <a:rPr lang="en-US" dirty="0" smtClean="0"/>
              <a:t>Retrieved 	from </a:t>
            </a:r>
            <a:r>
              <a:rPr lang="en-US" dirty="0" smtClean="0">
                <a:hlinkClick r:id="rId2"/>
              </a:rPr>
              <a:t>http://www.eric.ed.gov/PDFS/EJ859310.pdf</a:t>
            </a:r>
            <a:endParaRPr lang="en-US" dirty="0" smtClean="0"/>
          </a:p>
          <a:p>
            <a:r>
              <a:rPr lang="en-US" dirty="0" smtClean="0"/>
              <a:t>Green, S. K., Smith, J., &amp; Brown, E. K. (Fall 2007). Using 	Quick Writes as a Classroom Assessment Tool: Prospects 	and Problems. </a:t>
            </a:r>
            <a:r>
              <a:rPr lang="en-US" i="1" dirty="0" smtClean="0"/>
              <a:t>Journal of Educational Research &amp; Policy 	Studies, 7(2) (38-52). </a:t>
            </a:r>
            <a:r>
              <a:rPr lang="en-US" dirty="0" smtClean="0"/>
              <a:t>Retrieved from: 	</a:t>
            </a:r>
            <a:r>
              <a:rPr lang="en-US" dirty="0" smtClean="0">
                <a:hlinkClick r:id="rId3"/>
              </a:rPr>
              <a:t>http://www.eric.ed.gov/PDFS/EJ809437.pdf</a:t>
            </a:r>
            <a:endParaRPr lang="en-US" dirty="0" smtClean="0"/>
          </a:p>
          <a:p>
            <a:r>
              <a:rPr lang="en-US" dirty="0" smtClean="0"/>
              <a:t>Shelly, G. B., Cashman, T. J., Gunter, R. E., &amp; Gunter, G. A. 	(2008). </a:t>
            </a:r>
            <a:r>
              <a:rPr lang="en-US" i="1" dirty="0" smtClean="0"/>
              <a:t>Integrating Technology and Digital Media in the 	Classroom(5</a:t>
            </a:r>
            <a:r>
              <a:rPr lang="en-US" i="1" baseline="30000" dirty="0" smtClean="0"/>
              <a:t>th</a:t>
            </a:r>
            <a:r>
              <a:rPr lang="en-US" i="1" dirty="0" smtClean="0"/>
              <a:t> ed.). </a:t>
            </a:r>
            <a:r>
              <a:rPr lang="en-US" dirty="0" smtClean="0"/>
              <a:t>Boston, MA: USA  </a:t>
            </a:r>
            <a:r>
              <a:rPr lang="en-US" i="1" dirty="0" smtClean="0"/>
              <a:t> </a:t>
            </a:r>
            <a:endParaRPr lang="en-US" dirty="0" smtClean="0"/>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continued</a:t>
            </a:r>
            <a:endParaRPr lang="en-US" dirty="0"/>
          </a:p>
        </p:txBody>
      </p:sp>
      <p:sp>
        <p:nvSpPr>
          <p:cNvPr id="3" name="Content Placeholder 2"/>
          <p:cNvSpPr>
            <a:spLocks noGrp="1"/>
          </p:cNvSpPr>
          <p:nvPr>
            <p:ph idx="1"/>
          </p:nvPr>
        </p:nvSpPr>
        <p:spPr/>
        <p:txBody>
          <a:bodyPr/>
          <a:lstStyle/>
          <a:p>
            <a:r>
              <a:rPr lang="en-US" dirty="0" smtClean="0"/>
              <a:t>21</a:t>
            </a:r>
            <a:r>
              <a:rPr lang="en-US" baseline="30000" dirty="0" smtClean="0"/>
              <a:t>st</a:t>
            </a:r>
            <a:r>
              <a:rPr lang="en-US" dirty="0" smtClean="0"/>
              <a:t> Century, WVDOE website. 21</a:t>
            </a:r>
            <a:r>
              <a:rPr lang="en-US" baseline="30000" dirty="0" smtClean="0"/>
              <a:t>st</a:t>
            </a:r>
            <a:r>
              <a:rPr lang="en-US" dirty="0" smtClean="0"/>
              <a:t> </a:t>
            </a:r>
            <a:r>
              <a:rPr lang="en-US" smtClean="0"/>
              <a:t>Century 	Skills Assessment e-paper.</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Tests are not generally made to help teachers make decisions on how to implement their daily lessons or where to target learning </a:t>
            </a:r>
            <a:r>
              <a:rPr lang="en-US" dirty="0" smtClean="0"/>
              <a:t>deficiencies *21stc, WVDOE website).</a:t>
            </a:r>
            <a:endParaRPr lang="en-US" dirty="0" smtClean="0"/>
          </a:p>
          <a:p>
            <a:r>
              <a:rPr lang="en-US" dirty="0" smtClean="0"/>
              <a:t>If teachers do not use assessment for this purpose, then we are failing our students in their learning process. To simply assess if the students know some material is not an accurate measure of learning that has </a:t>
            </a:r>
            <a:r>
              <a:rPr lang="en-US" dirty="0" smtClean="0"/>
              <a:t>occurred (21stc, WVDOE website).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assessment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“Current testing systems are rarely designed to measure a school or district’s contribution to learning from a student’s first day until his or her last </a:t>
            </a:r>
            <a:r>
              <a:rPr lang="en-US" dirty="0" smtClean="0"/>
              <a:t>day (21stc, WVDOE website).</a:t>
            </a:r>
            <a:endParaRPr lang="en-US" dirty="0" smtClean="0"/>
          </a:p>
          <a:p>
            <a:r>
              <a:rPr lang="en-US" dirty="0" smtClean="0"/>
              <a:t>A simple example: If student A did not know his letters, numbers, and letter sounds when he started school, but knows his letters a month into school, that is significant learning. However, a traditional assessment would merely show that originally the student did not know them. A second assessment would show that he does. That is not enough information to make an informed decision of the process. </a:t>
            </a:r>
          </a:p>
          <a:p>
            <a:r>
              <a:rPr lang="en-US" dirty="0" smtClean="0"/>
              <a:t>Also, if student B did know all of that information, chances are he would still know it a month later, but perhaps did not learn anything new. Is it fair to say that student B was ahead of student A? (NO)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views of assessment</a:t>
            </a:r>
            <a:endParaRPr lang="en-US" dirty="0"/>
          </a:p>
        </p:txBody>
      </p:sp>
      <p:sp>
        <p:nvSpPr>
          <p:cNvPr id="3" name="Content Placeholder 2"/>
          <p:cNvSpPr>
            <a:spLocks noGrp="1"/>
          </p:cNvSpPr>
          <p:nvPr>
            <p:ph idx="1"/>
          </p:nvPr>
        </p:nvSpPr>
        <p:spPr/>
        <p:txBody>
          <a:bodyPr/>
          <a:lstStyle/>
          <a:p>
            <a:pPr lvl="1"/>
            <a:r>
              <a:rPr lang="en-US" dirty="0" smtClean="0"/>
              <a:t>Typically summative assessments are </a:t>
            </a:r>
            <a:r>
              <a:rPr lang="en-US" dirty="0" smtClean="0"/>
              <a:t>used (21stc, WVDOE website).</a:t>
            </a:r>
            <a:endParaRPr lang="en-US" dirty="0" smtClean="0"/>
          </a:p>
          <a:p>
            <a:pPr lvl="1"/>
            <a:r>
              <a:rPr lang="en-US" dirty="0" smtClean="0"/>
              <a:t>This type of assessment is important, but should not be the only type being used. By only using this type of assessment, a teacher could fail to see the students progress until the very end of the lesson. This is very unfortunate and could have dire consequences on the students </a:t>
            </a:r>
            <a:r>
              <a:rPr lang="en-US" dirty="0" smtClean="0"/>
              <a:t>learning</a:t>
            </a:r>
            <a:r>
              <a:rPr lang="en-US" dirty="0" smtClean="0"/>
              <a:t> </a:t>
            </a:r>
            <a:r>
              <a:rPr lang="en-US" dirty="0" smtClean="0"/>
              <a:t>(21stc, WVDOE website).</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views of assessment</a:t>
            </a:r>
            <a:endParaRPr lang="en-US" dirty="0"/>
          </a:p>
        </p:txBody>
      </p:sp>
      <p:sp>
        <p:nvSpPr>
          <p:cNvPr id="3" name="Content Placeholder 2"/>
          <p:cNvSpPr>
            <a:spLocks noGrp="1"/>
          </p:cNvSpPr>
          <p:nvPr>
            <p:ph idx="1"/>
          </p:nvPr>
        </p:nvSpPr>
        <p:spPr/>
        <p:txBody>
          <a:bodyPr>
            <a:normAutofit lnSpcReduction="10000"/>
          </a:bodyPr>
          <a:lstStyle/>
          <a:p>
            <a:r>
              <a:rPr lang="en-US" dirty="0" smtClean="0"/>
              <a:t>To be able to: “Measure </a:t>
            </a:r>
            <a:r>
              <a:rPr lang="en-US" dirty="0" smtClean="0"/>
              <a:t>students ability to think critically, examine problems, gather information, and make informed, reasoned decisions while using technology</a:t>
            </a:r>
            <a:r>
              <a:rPr lang="en-US" dirty="0" smtClean="0"/>
              <a:t>.” (21stc, WVDOE website, p.2).</a:t>
            </a:r>
            <a:endParaRPr lang="en-US" dirty="0" smtClean="0"/>
          </a:p>
          <a:p>
            <a:r>
              <a:rPr lang="en-US" dirty="0" smtClean="0"/>
              <a:t>This is much more efficient in today’s world than just being able to recall a fact that the teacher told to the </a:t>
            </a:r>
            <a:r>
              <a:rPr lang="en-US" dirty="0" smtClean="0"/>
              <a:t>student (21stc, WVDOE website)  </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views of assessment</a:t>
            </a:r>
            <a:endParaRPr lang="en-US" dirty="0"/>
          </a:p>
        </p:txBody>
      </p:sp>
      <p:sp>
        <p:nvSpPr>
          <p:cNvPr id="3" name="Content Placeholder 2"/>
          <p:cNvSpPr>
            <a:spLocks noGrp="1"/>
          </p:cNvSpPr>
          <p:nvPr>
            <p:ph idx="1"/>
          </p:nvPr>
        </p:nvSpPr>
        <p:spPr/>
        <p:txBody>
          <a:bodyPr/>
          <a:lstStyle/>
          <a:p>
            <a:r>
              <a:rPr lang="en-US" dirty="0" smtClean="0"/>
              <a:t>Preparing students to be able to handle the challenges that arise of the future’s difficult environments and </a:t>
            </a:r>
            <a:r>
              <a:rPr lang="en-US" dirty="0" smtClean="0"/>
              <a:t>jobs (21stc, WVDOE website). </a:t>
            </a:r>
            <a:endParaRPr lang="en-US" dirty="0" smtClean="0"/>
          </a:p>
          <a:p>
            <a:r>
              <a:rPr lang="en-US" dirty="0" smtClean="0"/>
              <a:t>If students have this knowledge, they will be successful not just in any career they decide upon, but they can succeed universally (anywhere in the world).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views of assessment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Range of solutions to a </a:t>
            </a:r>
            <a:r>
              <a:rPr lang="en-US" dirty="0" smtClean="0"/>
              <a:t>task (21stc, WVDOE website).</a:t>
            </a:r>
            <a:endParaRPr lang="en-US" dirty="0" smtClean="0"/>
          </a:p>
          <a:p>
            <a:r>
              <a:rPr lang="en-US" dirty="0" smtClean="0"/>
              <a:t>There is not just one solution many times; however, a lot of traditional assessments/teachers want a specific way to solve it, and for that to be the only way a student solves it in their class/on their assessment</a:t>
            </a:r>
          </a:p>
          <a:p>
            <a:r>
              <a:rPr lang="en-US" dirty="0" smtClean="0"/>
              <a:t>This is not effective, as we all know, there are many solutions to most of the problems we face everyday in our work lives and our personal lives.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1564</TotalTime>
  <Words>3186</Words>
  <Application>Microsoft Office PowerPoint</Application>
  <PresentationFormat>On-screen Show (4:3)</PresentationFormat>
  <Paragraphs>153</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Trek</vt:lpstr>
      <vt:lpstr>How and why we need changes in assessment</vt:lpstr>
      <vt:lpstr>Traditional views of assessment</vt:lpstr>
      <vt:lpstr>Traditional views of assessment</vt:lpstr>
      <vt:lpstr>Traditional views of assessment</vt:lpstr>
      <vt:lpstr>Traditional views of assessment</vt:lpstr>
      <vt:lpstr>Traditional views of assessment</vt:lpstr>
      <vt:lpstr>21st century views of assessment</vt:lpstr>
      <vt:lpstr>21st century views of assessment</vt:lpstr>
      <vt:lpstr>21st Century views of assessment</vt:lpstr>
      <vt:lpstr>21st century views of assessment</vt:lpstr>
      <vt:lpstr>21st century views of assessment</vt:lpstr>
      <vt:lpstr>Traditional example of assessment</vt:lpstr>
      <vt:lpstr>21st century example of Assessment</vt:lpstr>
      <vt:lpstr>A second example of a traditional assessment</vt:lpstr>
      <vt:lpstr>A second example of 21st century assessment</vt:lpstr>
      <vt:lpstr>Why we need change</vt:lpstr>
      <vt:lpstr>Why we need change</vt:lpstr>
      <vt:lpstr>The role of assessment in planning and implementing differentiated instruction</vt:lpstr>
      <vt:lpstr>The role of assessment in planning and implementing differentiated instruction </vt:lpstr>
      <vt:lpstr>The role of assessment in planning and implementing differentiated instruction </vt:lpstr>
      <vt:lpstr>Where/When do you assess students to effectively guide differentiated instruction</vt:lpstr>
      <vt:lpstr>Where/When do you assess students to effectively guide differentiated instruction</vt:lpstr>
      <vt:lpstr>Where/When do you assess students to effectively guide differentiated instruction</vt:lpstr>
      <vt:lpstr>Examples of tiered assessment (1/3)</vt:lpstr>
      <vt:lpstr>Examples of tiered assessment (1/3)</vt:lpstr>
      <vt:lpstr>Examples of tiered assessment (1/3)</vt:lpstr>
      <vt:lpstr>Examples of tiered assessment (2/3)</vt:lpstr>
      <vt:lpstr>Continuation of slide 27</vt:lpstr>
      <vt:lpstr>Examples of tiered assessment (2/3)</vt:lpstr>
      <vt:lpstr>Examples of tiered assessment (2/3)</vt:lpstr>
      <vt:lpstr>Continuation of slide 30</vt:lpstr>
      <vt:lpstr>Examples of tiered assessment (3/3)</vt:lpstr>
      <vt:lpstr>Examples of tiered assessment (3/3)</vt:lpstr>
      <vt:lpstr>Examples of tiered assessment (3/3)</vt:lpstr>
      <vt:lpstr>References</vt:lpstr>
      <vt:lpstr>References continued</vt:lpstr>
      <vt:lpstr>References continued</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and why we need changes in assessment</dc:title>
  <dc:creator> </dc:creator>
  <cp:lastModifiedBy> </cp:lastModifiedBy>
  <cp:revision>117</cp:revision>
  <dcterms:created xsi:type="dcterms:W3CDTF">2010-07-30T13:54:54Z</dcterms:created>
  <dcterms:modified xsi:type="dcterms:W3CDTF">2010-08-02T10:25:19Z</dcterms:modified>
</cp:coreProperties>
</file>